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</p:sldIdLst>
  <p:sldSz cy="5143500" cx="9144000"/>
  <p:notesSz cx="6858000" cy="9144000"/>
  <p:embeddedFontLst>
    <p:embeddedFont>
      <p:font typeface="Raleway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260AD680-E679-49A5-8EFC-13853B454E94}">
  <a:tblStyle styleId="{260AD680-E679-49A5-8EFC-13853B454E9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aleway-bold.fntdata"/><Relationship Id="rId25" Type="http://schemas.openxmlformats.org/officeDocument/2006/relationships/font" Target="fonts/Raleway-regular.fntdata"/><Relationship Id="rId28" Type="http://schemas.openxmlformats.org/officeDocument/2006/relationships/font" Target="fonts/Raleway-boldItalic.fntdata"/><Relationship Id="rId27" Type="http://schemas.openxmlformats.org/officeDocument/2006/relationships/font" Target="fonts/Raleway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Lat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olor-blindness.com/coblis-color-blindness-simulator/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5ef0c7add_3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5ef0c7add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5ef0c7add_3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5ef0c7add_3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75f1aa6a4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75f1aa6a4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5ef0c7add_0_9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5ef0c7add_0_9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75f3cb3d1d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75f3cb3d1d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75f3cb3d1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75f3cb3d1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https://www.color-blindness.com/coblis-color-blindness-simulator/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75f3cb3d1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75f3cb3d1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5ef0c7add_0_9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5ef0c7add_0_9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75f3cb3d1d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75f3cb3d1d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5ef0c7add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5ef0c7add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75ef0c7add_0_9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75ef0c7add_0_9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75ef0c7add_0_9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75ef0c7add_0_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75ef0c7add_3_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75ef0c7add_3_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5ef0c7add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5ef0c7add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5ef0c7add_0_9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5ef0c7add_0_9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5ef0c7add_0_9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5ef0c7add_0_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75ef0c7add_0_9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75ef0c7add_0_9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ehallmar/beers-breweries-and-beer-reviews/data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10.png"/><Relationship Id="rId6" Type="http://schemas.openxmlformats.org/officeDocument/2006/relationships/image" Target="../media/image7.png"/><Relationship Id="rId7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Beers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5" y="3339375"/>
            <a:ext cx="7688100" cy="12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Master MSE - Visualisation de l’information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Abdalla Farid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Bütikofer Kevin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Jaggi Charles-lewis</a:t>
            </a:r>
            <a:endParaRPr sz="1400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4175" y="155425"/>
            <a:ext cx="3998750" cy="399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9000" y="-137537"/>
            <a:ext cx="1905000" cy="190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200" y="493238"/>
            <a:ext cx="2136650" cy="643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Statistique bière</a:t>
            </a:r>
            <a:endParaRPr/>
          </a:p>
        </p:txBody>
      </p:sp>
      <p:sp>
        <p:nvSpPr>
          <p:cNvPr id="171" name="Google Shape;171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Score de la bière comparé aux meilleurs sa catégorie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Suggestion de bière similaire</a:t>
            </a:r>
            <a:endParaRPr sz="1400"/>
          </a:p>
        </p:txBody>
      </p:sp>
      <p:pic>
        <p:nvPicPr>
          <p:cNvPr id="172" name="Google Shape;17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0500" y="2521625"/>
            <a:ext cx="4789723" cy="2357576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Statistique bière </a:t>
            </a:r>
            <a:endParaRPr/>
          </a:p>
        </p:txBody>
      </p:sp>
      <p:sp>
        <p:nvSpPr>
          <p:cNvPr id="179" name="Google Shape;179;p2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Score de la bière comparée à toutes les autres bière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Vue d’ensemble de la qualité de la bière</a:t>
            </a:r>
            <a:endParaRPr sz="1400"/>
          </a:p>
        </p:txBody>
      </p:sp>
      <p:pic>
        <p:nvPicPr>
          <p:cNvPr id="180" name="Google Shape;18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5050" y="2677876"/>
            <a:ext cx="4218600" cy="207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Démonstration</a:t>
            </a:r>
            <a:endParaRPr/>
          </a:p>
        </p:txBody>
      </p:sp>
      <p:sp>
        <p:nvSpPr>
          <p:cNvPr id="187" name="Google Shape;187;p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139050"/>
            <a:ext cx="3288200" cy="3834624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Démonstration</a:t>
            </a:r>
            <a:endParaRPr/>
          </a:p>
        </p:txBody>
      </p:sp>
      <p:sp>
        <p:nvSpPr>
          <p:cNvPr id="195" name="Google Shape;195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0113" y="1709763"/>
            <a:ext cx="3877925" cy="299932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Mantra de Shneiderman</a:t>
            </a:r>
            <a:endParaRPr/>
          </a:p>
        </p:txBody>
      </p:sp>
      <p:sp>
        <p:nvSpPr>
          <p:cNvPr id="203" name="Google Shape;203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Overview first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La map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Zoom and filter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Sélection d’un pays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Filtre en fonction de l’alcool / style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Details on demand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Sélection d’une bière</a:t>
            </a:r>
            <a:endParaRPr sz="1200"/>
          </a:p>
        </p:txBody>
      </p:sp>
      <p:sp>
        <p:nvSpPr>
          <p:cNvPr id="204" name="Google Shape;204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7"/>
          <p:cNvSpPr txBox="1"/>
          <p:nvPr>
            <p:ph type="title"/>
          </p:nvPr>
        </p:nvSpPr>
        <p:spPr>
          <a:xfrm>
            <a:off x="727650" y="555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Accessibilité</a:t>
            </a:r>
            <a:endParaRPr/>
          </a:p>
        </p:txBody>
      </p:sp>
      <p:pic>
        <p:nvPicPr>
          <p:cNvPr id="210" name="Google Shape;21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612" y="1043770"/>
            <a:ext cx="6666776" cy="4099729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Difficultés rencontrées</a:t>
            </a:r>
            <a:endParaRPr/>
          </a:p>
        </p:txBody>
      </p:sp>
      <p:sp>
        <p:nvSpPr>
          <p:cNvPr id="217" name="Google Shape;217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Gestion des données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-GB" sz="1200"/>
              <a:t>Utilisation de tables intermédiaires</a:t>
            </a:r>
            <a:endParaRPr sz="12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Utilisation de Chart.js</a:t>
            </a:r>
            <a:endParaRPr sz="1400"/>
          </a:p>
        </p:txBody>
      </p:sp>
      <p:sp>
        <p:nvSpPr>
          <p:cNvPr id="218" name="Google Shape;218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224" name="Google Shape;224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Visualisation fonctionnelle des meilleures bières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Possibilité d’amélioration du design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Qualité des données 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400"/>
              <a:t>Manquant pour certaines bières</a:t>
            </a:r>
            <a:endParaRPr sz="1400"/>
          </a:p>
        </p:txBody>
      </p:sp>
      <p:sp>
        <p:nvSpPr>
          <p:cNvPr id="225" name="Google Shape;225;p2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 ?</a:t>
            </a:r>
            <a:endParaRPr/>
          </a:p>
        </p:txBody>
      </p:sp>
      <p:sp>
        <p:nvSpPr>
          <p:cNvPr id="231" name="Google Shape;231;p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233" name="Google Shape;23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0738" y="1998163"/>
            <a:ext cx="2422525" cy="242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Sommaire</a:t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Introduction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Données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Technologies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Carte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Statistique bière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Démonstration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Conclusion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103" name="Google Shape;103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Pour un amateur de bière, d’où proviennent les meilleurs bières ? Dans ces pays là, quelles sont les meilleurs bière à goûter.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Données issue de kaggle :</a:t>
            </a:r>
            <a:endParaRPr sz="14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u="sng">
                <a:solidFill>
                  <a:schemeClr val="accent5"/>
                </a:solidFill>
                <a:hlinkClick r:id="rId3"/>
              </a:rPr>
              <a:t>https://www.kaggle.com/ehallmar/beers-breweries-and-beer-reviews/data</a:t>
            </a:r>
            <a:endParaRPr sz="1400"/>
          </a:p>
        </p:txBody>
      </p:sp>
      <p:sp>
        <p:nvSpPr>
          <p:cNvPr id="104" name="Google Shape;104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Données</a:t>
            </a:r>
            <a:endParaRPr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3000" y="2832338"/>
            <a:ext cx="1068400" cy="106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86002" y="2832340"/>
            <a:ext cx="1068400" cy="106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84552" y="2832360"/>
            <a:ext cx="1068400" cy="1068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6"/>
          <p:cNvSpPr txBox="1"/>
          <p:nvPr/>
        </p:nvSpPr>
        <p:spPr>
          <a:xfrm>
            <a:off x="1233050" y="2280800"/>
            <a:ext cx="10683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Lato"/>
                <a:ea typeface="Lato"/>
                <a:cs typeface="Lato"/>
                <a:sym typeface="Lato"/>
              </a:rPr>
              <a:t>Beers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4" name="Google Shape;114;p16"/>
          <p:cNvSpPr txBox="1"/>
          <p:nvPr/>
        </p:nvSpPr>
        <p:spPr>
          <a:xfrm>
            <a:off x="3692250" y="2280800"/>
            <a:ext cx="17595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Lato"/>
                <a:ea typeface="Lato"/>
                <a:cs typeface="Lato"/>
                <a:sym typeface="Lato"/>
              </a:rPr>
              <a:t>Breweries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5" name="Google Shape;115;p16"/>
          <p:cNvSpPr txBox="1"/>
          <p:nvPr/>
        </p:nvSpPr>
        <p:spPr>
          <a:xfrm>
            <a:off x="6739000" y="2280800"/>
            <a:ext cx="1759500" cy="4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latin typeface="Lato"/>
                <a:ea typeface="Lato"/>
                <a:cs typeface="Lato"/>
                <a:sym typeface="Lato"/>
              </a:rPr>
              <a:t>Reviews</a:t>
            </a:r>
            <a:endParaRPr sz="24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6" name="Google Shape;116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Données</a:t>
            </a:r>
            <a:endParaRPr/>
          </a:p>
        </p:txBody>
      </p:sp>
      <p:sp>
        <p:nvSpPr>
          <p:cNvPr id="122" name="Google Shape;122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Beer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Brewery 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Review : </a:t>
            </a:r>
            <a:endParaRPr/>
          </a:p>
        </p:txBody>
      </p:sp>
      <p:graphicFrame>
        <p:nvGraphicFramePr>
          <p:cNvPr id="123" name="Google Shape;123;p17"/>
          <p:cNvGraphicFramePr/>
          <p:nvPr/>
        </p:nvGraphicFramePr>
        <p:xfrm>
          <a:off x="749125" y="2430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{260AD680-E679-49A5-8EFC-13853B454E94}</a:tableStyleId>
              </a:tblPr>
              <a:tblGrid>
                <a:gridCol w="382850"/>
                <a:gridCol w="687875"/>
                <a:gridCol w="1111975"/>
                <a:gridCol w="623800"/>
                <a:gridCol w="772375"/>
                <a:gridCol w="588425"/>
                <a:gridCol w="1034150"/>
                <a:gridCol w="574275"/>
                <a:gridCol w="637975"/>
                <a:gridCol w="7723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id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</a:t>
                      </a:r>
                      <a:r>
                        <a:rPr lang="en-GB"/>
                        <a:t>am</a:t>
                      </a:r>
                      <a:r>
                        <a:rPr lang="en-GB"/>
                        <a:t>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brewery_id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state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country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style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availability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abv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notes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retired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4" name="Google Shape;124;p17"/>
          <p:cNvGraphicFramePr/>
          <p:nvPr/>
        </p:nvGraphicFramePr>
        <p:xfrm>
          <a:off x="749125" y="3275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{260AD680-E679-49A5-8EFC-13853B454E94}</a:tableStyleId>
              </a:tblPr>
              <a:tblGrid>
                <a:gridCol w="409350"/>
                <a:gridCol w="779175"/>
                <a:gridCol w="558175"/>
                <a:gridCol w="659175"/>
                <a:gridCol w="832250"/>
                <a:gridCol w="584750"/>
                <a:gridCol w="719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id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name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city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state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</a:t>
                      </a:r>
                      <a:r>
                        <a:rPr lang="en-GB"/>
                        <a:t>o</a:t>
                      </a:r>
                      <a:r>
                        <a:rPr lang="en-GB"/>
                        <a:t>untry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note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typ</a:t>
                      </a:r>
                      <a:r>
                        <a:rPr lang="en-GB"/>
                        <a:t>e</a:t>
                      </a:r>
                      <a:r>
                        <a:rPr lang="en-GB"/>
                        <a:t>s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5" name="Google Shape;125;p17"/>
          <p:cNvGraphicFramePr/>
          <p:nvPr/>
        </p:nvGraphicFramePr>
        <p:xfrm>
          <a:off x="734300" y="4120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{260AD680-E679-49A5-8EFC-13853B454E94}</a:tableStyleId>
              </a:tblPr>
              <a:tblGrid>
                <a:gridCol w="382850"/>
                <a:gridCol w="806175"/>
                <a:gridCol w="1002825"/>
                <a:gridCol w="584750"/>
                <a:gridCol w="920575"/>
                <a:gridCol w="588425"/>
                <a:gridCol w="674425"/>
                <a:gridCol w="665325"/>
                <a:gridCol w="492225"/>
                <a:gridCol w="751850"/>
                <a:gridCol w="6653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id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beer_id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username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date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comment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look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smell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taste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feel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overall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score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26" name="Google Shape;126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>
            <p:ph type="title"/>
          </p:nvPr>
        </p:nvSpPr>
        <p:spPr>
          <a:xfrm>
            <a:off x="729450" y="1371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Technologies</a:t>
            </a:r>
            <a:endParaRPr/>
          </a:p>
        </p:txBody>
      </p:sp>
      <p:sp>
        <p:nvSpPr>
          <p:cNvPr id="132" name="Google Shape;132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0425" y="2901950"/>
            <a:ext cx="1296876" cy="614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43738" y="2723175"/>
            <a:ext cx="1728399" cy="97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67525" y="2237875"/>
            <a:ext cx="1943100" cy="1943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6" name="Google Shape;136;p18"/>
          <p:cNvCxnSpPr>
            <a:stCxn id="134" idx="3"/>
            <a:endCxn id="133" idx="1"/>
          </p:cNvCxnSpPr>
          <p:nvPr/>
        </p:nvCxnSpPr>
        <p:spPr>
          <a:xfrm>
            <a:off x="5672137" y="3209425"/>
            <a:ext cx="12783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137" name="Google Shape;137;p18"/>
          <p:cNvCxnSpPr>
            <a:stCxn id="134" idx="1"/>
            <a:endCxn id="135" idx="3"/>
          </p:cNvCxnSpPr>
          <p:nvPr/>
        </p:nvCxnSpPr>
        <p:spPr>
          <a:xfrm flipH="1">
            <a:off x="2810638" y="3209425"/>
            <a:ext cx="1133100" cy="600"/>
          </a:xfrm>
          <a:prstGeom prst="bentConnector3">
            <a:avLst>
              <a:gd fmla="val 5000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pic>
        <p:nvPicPr>
          <p:cNvPr id="138" name="Google Shape;13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8402" y="4041100"/>
            <a:ext cx="1492223" cy="39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53050" y="3798177"/>
            <a:ext cx="1404192" cy="97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Carte interactive</a:t>
            </a:r>
            <a:endParaRPr/>
          </a:p>
        </p:txBody>
      </p:sp>
      <p:sp>
        <p:nvSpPr>
          <p:cNvPr id="146" name="Google Shape;146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Leaflet.js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Choropleth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Geojson</a:t>
            </a:r>
            <a:endParaRPr sz="1400"/>
          </a:p>
        </p:txBody>
      </p:sp>
      <p:pic>
        <p:nvPicPr>
          <p:cNvPr id="147" name="Google Shape;14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3314" y="865500"/>
            <a:ext cx="4451985" cy="387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Filtres</a:t>
            </a:r>
            <a:endParaRPr/>
          </a:p>
        </p:txBody>
      </p:sp>
      <p:sp>
        <p:nvSpPr>
          <p:cNvPr id="154" name="Google Shape;154;p20"/>
          <p:cNvSpPr txBox="1"/>
          <p:nvPr>
            <p:ph idx="1" type="body"/>
          </p:nvPr>
        </p:nvSpPr>
        <p:spPr>
          <a:xfrm>
            <a:off x="187150" y="2078875"/>
            <a:ext cx="8769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Pourcentage d’alcool :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Type de bière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55" name="Google Shape;15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424425"/>
            <a:ext cx="8839200" cy="5241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0"/>
          <p:cNvPicPr preferRelativeResize="0"/>
          <p:nvPr/>
        </p:nvPicPr>
        <p:blipFill rotWithShape="1">
          <a:blip r:embed="rId4">
            <a:alphaModFix/>
          </a:blip>
          <a:srcRect b="-2986" l="0" r="0" t="10230"/>
          <a:stretch/>
        </p:blipFill>
        <p:spPr>
          <a:xfrm>
            <a:off x="187150" y="3311150"/>
            <a:ext cx="8769726" cy="18323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Statistique bière</a:t>
            </a:r>
            <a:endParaRPr/>
          </a:p>
        </p:txBody>
      </p:sp>
      <p:sp>
        <p:nvSpPr>
          <p:cNvPr id="163" name="Google Shape;163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Graphe radar sur les attributs de la bière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Comparaison des attributs</a:t>
            </a:r>
            <a:endParaRPr sz="1400"/>
          </a:p>
        </p:txBody>
      </p:sp>
      <p:pic>
        <p:nvPicPr>
          <p:cNvPr id="164" name="Google Shape;16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0175" y="926925"/>
            <a:ext cx="4550411" cy="328965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